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sldIdLst>
    <p:sldId id="256" r:id="rId3"/>
    <p:sldId id="607" r:id="rId4"/>
    <p:sldId id="606" r:id="rId5"/>
    <p:sldId id="605" r:id="rId6"/>
    <p:sldId id="641" r:id="rId7"/>
    <p:sldId id="611" r:id="rId8"/>
    <p:sldId id="624" r:id="rId9"/>
    <p:sldId id="625" r:id="rId10"/>
    <p:sldId id="628" r:id="rId11"/>
    <p:sldId id="626" r:id="rId12"/>
    <p:sldId id="627" r:id="rId13"/>
    <p:sldId id="629" r:id="rId14"/>
    <p:sldId id="632" r:id="rId15"/>
    <p:sldId id="630" r:id="rId16"/>
    <p:sldId id="631" r:id="rId17"/>
    <p:sldId id="609" r:id="rId18"/>
    <p:sldId id="608" r:id="rId19"/>
    <p:sldId id="614" r:id="rId20"/>
    <p:sldId id="633" r:id="rId21"/>
    <p:sldId id="636" r:id="rId22"/>
    <p:sldId id="638" r:id="rId23"/>
    <p:sldId id="637" r:id="rId24"/>
    <p:sldId id="640" r:id="rId25"/>
    <p:sldId id="639" r:id="rId26"/>
    <p:sldId id="613" r:id="rId27"/>
    <p:sldId id="612" r:id="rId28"/>
    <p:sldId id="617" r:id="rId29"/>
    <p:sldId id="642" r:id="rId30"/>
    <p:sldId id="643" r:id="rId31"/>
    <p:sldId id="644" r:id="rId32"/>
    <p:sldId id="645" r:id="rId33"/>
    <p:sldId id="646" r:id="rId34"/>
    <p:sldId id="649" r:id="rId35"/>
    <p:sldId id="647" r:id="rId36"/>
    <p:sldId id="648" r:id="rId37"/>
    <p:sldId id="650" r:id="rId38"/>
    <p:sldId id="652" r:id="rId39"/>
    <p:sldId id="653" r:id="rId40"/>
    <p:sldId id="655" r:id="rId41"/>
    <p:sldId id="656" r:id="rId42"/>
    <p:sldId id="657" r:id="rId43"/>
    <p:sldId id="616" r:id="rId44"/>
    <p:sldId id="651" r:id="rId45"/>
    <p:sldId id="615" r:id="rId46"/>
    <p:sldId id="620" r:id="rId47"/>
    <p:sldId id="658" r:id="rId48"/>
    <p:sldId id="659" r:id="rId49"/>
    <p:sldId id="660" r:id="rId50"/>
    <p:sldId id="661" r:id="rId51"/>
    <p:sldId id="662" r:id="rId52"/>
    <p:sldId id="663" r:id="rId53"/>
    <p:sldId id="664" r:id="rId54"/>
    <p:sldId id="619" r:id="rId55"/>
    <p:sldId id="618" r:id="rId56"/>
    <p:sldId id="623" r:id="rId57"/>
    <p:sldId id="665" r:id="rId58"/>
    <p:sldId id="668" r:id="rId59"/>
    <p:sldId id="666" r:id="rId60"/>
    <p:sldId id="667" r:id="rId61"/>
    <p:sldId id="669" r:id="rId62"/>
    <p:sldId id="670" r:id="rId63"/>
    <p:sldId id="671" r:id="rId64"/>
    <p:sldId id="622" r:id="rId65"/>
    <p:sldId id="621" r:id="rId66"/>
    <p:sldId id="672" r:id="rId67"/>
    <p:sldId id="681" r:id="rId68"/>
    <p:sldId id="684" r:id="rId69"/>
    <p:sldId id="676" r:id="rId70"/>
    <p:sldId id="678" r:id="rId71"/>
    <p:sldId id="679" r:id="rId72"/>
    <p:sldId id="680" r:id="rId73"/>
    <p:sldId id="682" r:id="rId74"/>
    <p:sldId id="685" r:id="rId75"/>
    <p:sldId id="683" r:id="rId76"/>
    <p:sldId id="686" r:id="rId77"/>
    <p:sldId id="687" r:id="rId78"/>
    <p:sldId id="674" r:id="rId79"/>
    <p:sldId id="673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B1EAA-C901-4522-A75F-8FEDA086C90A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3208-1441-46FB-9344-D21D8D62A5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3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Seja para o que for, sempre precisamos de uma conta. Nós não entramos nesse detalhe ainda mas aqui agora </a:t>
            </a:r>
            <a:r>
              <a:rPr lang="pt-BR" err="1"/>
              <a:t>vc</a:t>
            </a:r>
            <a:r>
              <a:rPr lang="pt-BR"/>
              <a:t> precisa compreender. Qualquer coisa que </a:t>
            </a:r>
            <a:r>
              <a:rPr lang="pt-BR" err="1"/>
              <a:t>vc</a:t>
            </a:r>
            <a:r>
              <a:rPr lang="pt-BR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aí que entra o IAM, ou "AWS </a:t>
            </a:r>
            <a:r>
              <a:rPr lang="pt-BR" err="1"/>
              <a:t>identity</a:t>
            </a:r>
            <a:r>
              <a:rPr lang="pt-BR"/>
              <a:t> </a:t>
            </a:r>
            <a:r>
              <a:rPr lang="pt-BR" err="1"/>
              <a:t>access</a:t>
            </a:r>
            <a:r>
              <a:rPr lang="pt-BR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D4527-C643-0DAA-0AC6-4DB48399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0E81B-111B-774C-8861-2904B5047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0E2384-F5F3-71EE-883A-20E61E6F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8E067E-1F01-32C2-058A-0708E12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0D70D5-B9D8-670A-8CB1-BABA8328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15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B13F2-B663-FB29-DADF-9BCE8B7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ED19DE-DCF9-CBCA-A969-B0EA9AE31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BA68F-6741-53FD-86E4-A43FCDD4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0457A4-6C27-49BC-FD67-3DD7716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864D3-007B-5531-3886-A626F96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18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3E286-EAE2-20D1-776F-3A532F0BC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9E56CA-C6BF-ED07-938A-5C836D9D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CC1497-7DE8-71A5-6489-B755C1B7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FD7E3-B333-AB84-4953-503BFAA4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91F5E2-D33C-667F-D671-8D2CB709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558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408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165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065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673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0834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306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1965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84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A24B0-7268-2BF9-E91A-C8B6B231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8AE3D-59B4-3137-7018-90749540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D00B95-E295-136E-C4AD-5E2C9B8F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0ABD4-AA7B-2058-F3F3-987FC30E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977E8B-F464-E6D1-00A7-62546CA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30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3795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0705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8269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8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FB9DA-A87A-5B20-7308-AC088A77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F1356-4767-2465-FCC4-1B717C6D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B6DCF-E6B7-8723-51DD-568B1F12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DC8978-7450-FA3E-104A-ED56F136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04473-64A1-057F-E983-B3F6C70C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14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E0819-7423-C780-5E0D-89367CFF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DB415-29D1-B958-1D79-A21CF3253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8A5668-98A4-306A-9580-95D50CD3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05A5B0-19FC-0A65-D7BE-5F9FDBB9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A1EE61-1C9E-6084-6CAD-2D6E15B1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F0C958-9EE7-7375-0785-850E6C23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55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97CB2-A8CA-DC2A-706F-D88B152C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350307-D202-D361-7A84-141E17D2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3D64E5-215D-C1CE-86BB-B0B9048D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BE3D5D1-3BBC-3752-5436-8100A357A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33E4A2-8854-38AD-7ADB-1F4299EE0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A847410-944D-F9C6-FE15-6A2A6A3C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A294E8-99A7-CD6C-35C5-21296315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5B13F8-C3F5-D708-44C8-295AA53F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37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DA350-1D70-B227-605F-547D2D7E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F41E4B-C8E2-3633-A454-FD752A1B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2DE02F-BF4E-4BEF-9405-6FEDBBA1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74F9F8-DD0E-1F99-8923-D2AB52FD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04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BC5276-5FAA-A8D3-5F42-709CC35A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E4F11B-66A3-3450-2109-78DB9E5A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07C3A6-E447-A263-C257-4DD0F548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A7205-06D8-00A7-60B9-70F341BB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44729-A721-C9FB-B0F5-333F95E71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B7B522-2F11-5CA8-1DF6-D90C5577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89430B-9134-E5B5-3AAD-E96ACEEE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1F6E1B-75DE-713E-F28E-A19F9CA8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B1748E-926B-C013-A27D-99A3EE93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49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95533-EEBC-9405-FB23-BB6AAF8A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3B6CB7-3144-3DC6-A34B-DA6671026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EF2747-42AA-A820-F344-014FF967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691A91-ABF2-3848-9B8C-F2610884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A2607E-E3AC-E11E-C133-53E0BEBF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F357A4-A55F-4CD1-9CC8-462A2529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483EACC-EC6E-794D-64BC-FA09DF7F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DE3CD-F201-328D-423F-1592CC45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EC3DC1-743E-C29D-F4D6-568944DE2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6F3FB-AB31-40FF-AEA1-9EF86366B55B}" type="datetimeFigureOut">
              <a:rPr lang="pt-BR" smtClean="0"/>
              <a:t>06/04/2025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2382AD-0B7C-B31B-8590-241DF7373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27A660-2005-4F50-EBBD-E26117062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0F79-6D5F-449B-B64D-02AA28E5AB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8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0813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95C51-6D1C-75E1-0313-E5EE9FC5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760C3D-26C2-0CA7-3788-D93F51EB4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4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7" y="1974615"/>
            <a:ext cx="5887155" cy="39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79" y="930393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36" y="2681313"/>
            <a:ext cx="8511821" cy="3216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105832" y="3005668"/>
            <a:ext cx="2892776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105834" y="4774260"/>
            <a:ext cx="2817517" cy="451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133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952500" y="5221111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952500" y="3433703"/>
            <a:ext cx="1298221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29" y="1835438"/>
            <a:ext cx="8041451" cy="41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Segurança física dos data centers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hardware e software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Infraestrutura de virtualização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Responsável: Cliente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total sobre o conteúdo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permissões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Patches de segurança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Muda conforme o serviço utilizado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https://aws.amazon.com/pt/compliance/shared-responsibility-model/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https://www.youtube.com/watch?v=Hg_N2SpJYqM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Criptografia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405773" y="3030906"/>
            <a:ext cx="6600164" cy="157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Criptografia é a prática de proteger informações por meio do uso de algoritmos codificados,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hashes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01" y="3066517"/>
            <a:ext cx="3603939" cy="15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Segurança na nuvem com AWS</a:t>
            </a: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Repouso: Dados em um volume EBS, em </a:t>
            </a:r>
            <a:r>
              <a:rPr lang="pt-BR" sz="2667" i="1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buckets</a:t>
            </a:r>
            <a:r>
              <a:rPr lang="pt-BR" sz="2667" i="1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S3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Trânsito: Dados que estão sendo enviados de uma origem para um destino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KMS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Gestão e controle de chaves criptográficas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Controle de acesso e autorização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58" y="2594415"/>
            <a:ext cx="2906333" cy="26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524553"/>
            <a:ext cx="9732135" cy="37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01147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61" y="2427962"/>
            <a:ext cx="9528219" cy="36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71" y="2622213"/>
            <a:ext cx="10504867" cy="34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https://aws.amazon.com/pt/what-is/cryptography/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Gerenciamento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acessos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0" y="2747119"/>
            <a:ext cx="2464469" cy="24644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22" y="3202680"/>
            <a:ext cx="1865541" cy="185551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3586541" y="3428539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332" y="2948428"/>
            <a:ext cx="3657600" cy="226456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7276224" y="3458617"/>
            <a:ext cx="1156137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56" y="2800121"/>
            <a:ext cx="6819461" cy="24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5767" y="1110353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Identity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and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Access Management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3" y="2575030"/>
            <a:ext cx="8961520" cy="38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disponibilizado gratuitamente</a:t>
            </a: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de acessos e identidades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Criação de Usuários, grupos, políticas e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Ativação de MFA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Definir políticas de senha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04404" y="2516458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Representa uma identidade criada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uma pessoa ou aplicação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Composto por nomes e credenciais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79" y="2668666"/>
            <a:ext cx="9512968" cy="25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utilize o usuário root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MFA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63" y="2696944"/>
            <a:ext cx="3657600" cy="20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63" y="990027"/>
            <a:ext cx="3657600" cy="4757631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974589" y="2335985"/>
            <a:ext cx="4538836" cy="365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Conjunto de usuários IAM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Permite especificar várias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Um usuário pode pertencer a vários grupos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Não podem ser aninhados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Criadas e anexadas as identidades IAM ou a recursos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É um objeto que define as permissões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São armazenadas na AWS como documentos JSON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Alto nível de granularidade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2267933"/>
            <a:ext cx="7387388" cy="28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Roles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84616" y="2005117"/>
            <a:ext cx="68047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Pode ser entendido como uma função, "um chapéu"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Identidade IAM com permissões específicas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Semelhante ao usuário, porém é uma identidade que pode ser assumida por vários usuários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Usuários, aplicativos ou serviços podem utilizar roles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20" y="3319850"/>
            <a:ext cx="3657600" cy="21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O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modelo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responsabilidade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compartilhada</a:t>
            </a:r>
            <a:endParaRPr lang="pt-BR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Gerenciamento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Arial"/>
              </a:rPr>
              <a:t>acessos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Criptografia</a:t>
            </a: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95" y="2177897"/>
            <a:ext cx="7076573" cy="33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31" y="1048714"/>
            <a:ext cx="6876047" cy="5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produto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https://aws.amazon.com/pt/iam/</a:t>
            </a:r>
            <a:endParaRPr lang="pt-BR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https://docs.aws.amazon.com/pt_br/IAM/latest/UserGuide/id_root-user.html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https://docs.aws.amazon.com/pt_br/IAM/latest/UserGuide/id_users.html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Como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funciona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o IAM - https://www.youtube.com/watch?v=m9O8FwYnduA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https://docs.aws.amazon.com/pt_br/IAM/latest/UserGuide/id_groups.html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https://docs.aws.amazon.com/pt_br/IAM/latest/UserGuide/access_policies.html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https://docs.aws.amazon.com/pt_br/IAM/latest/UserGuide/id_roles.html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Tudo começa com uma conta AWS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63" y="2769921"/>
            <a:ext cx="6598275" cy="2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35" y="1210624"/>
            <a:ext cx="5965063" cy="5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455677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341" y="1309111"/>
            <a:ext cx="8970135" cy="54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Organizations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e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suporte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922255" y="507626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3019244" y="5080624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Serviços </a:t>
            </a: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adicionais</a:t>
            </a: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Dificuldade em gerenciar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Soft e hard </a:t>
            </a:r>
            <a:r>
              <a:rPr lang="pt-BR" sz="2667" strike="sngStrike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limits</a:t>
            </a:r>
            <a:r>
              <a:rPr lang="pt-BR" sz="2667" strike="sngStrike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na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65541" y="33762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59" y="1342793"/>
            <a:ext cx="6930976" cy="517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Serviço gratuito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Gerenciamento centralizado de contas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Faturamento Consolidado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Agrupamento hierárquicos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Possibilita utilizar políticas de controle de serviço (SCPs)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https://docs.aws.amazon.com/pt_br/organizations/latest/userguide/orgs_introduction.html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https://www.youtube.com/watch?v=DkasgrLCKAk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Conformidade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Seu negócio pode passar por uma auditoria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pt-BR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33" y="2479942"/>
            <a:ext cx="5321737" cy="39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63" y="2981435"/>
            <a:ext cx="4060496" cy="2200165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35" y="2225565"/>
            <a:ext cx="3657600" cy="18288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585" y="4129691"/>
            <a:ext cx="2540000" cy="2540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787" y="3875835"/>
            <a:ext cx="2720428" cy="17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739412" y="243972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207933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4" y="2380751"/>
            <a:ext cx="10854601" cy="227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O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Conformidade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é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responsabilidade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 </a:t>
            </a:r>
            <a:r>
              <a:rPr lang="en-US" sz="4267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compartilhada</a:t>
            </a:r>
            <a:r>
              <a:rPr lang="en-US" sz="4267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Arial"/>
              </a:rPr>
              <a:t>!</a:t>
            </a: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81331" y="134375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24" y="2462048"/>
            <a:ext cx="7730357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Agreements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Artifact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Página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Certificações que a AWS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está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em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 https://aws.amazon.com/pt/compliance/programs/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Artifact - https://aws.amazon.com/artifact/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Centro de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Conformidade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https://aws.amazon.com/compliance/customer-center/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Para que serve o AWS Artifact - https://www.youtube.com/watch?v=WXCBsZhPOyY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Serviços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5237" y="1644784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Web </a:t>
            </a:r>
            <a:r>
              <a:rPr lang="pt-BR" sz="2667" kern="0" err="1">
                <a:latin typeface="Calibri"/>
                <a:cs typeface="Calibri"/>
              </a:rPr>
              <a:t>Application</a:t>
            </a:r>
            <a:r>
              <a:rPr lang="pt-BR" sz="2667" kern="0">
                <a:latin typeface="Calibri"/>
                <a:cs typeface="Calibri"/>
              </a:rPr>
              <a:t> Firewall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Tráfego HTTP/HTTPS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Protege aplicações web contra </a:t>
            </a:r>
            <a:r>
              <a:rPr lang="pt-BR" sz="2667" kern="0" err="1">
                <a:latin typeface="Calibri"/>
                <a:cs typeface="Calibri"/>
              </a:rPr>
              <a:t>exploits</a:t>
            </a:r>
            <a:r>
              <a:rPr lang="pt-BR" sz="2667" kern="0">
                <a:latin typeface="Calibri"/>
                <a:cs typeface="Calibri"/>
              </a:rPr>
              <a:t>, como: SQL </a:t>
            </a:r>
            <a:r>
              <a:rPr lang="pt-BR" sz="2667" kern="0" err="1">
                <a:latin typeface="Calibri"/>
                <a:cs typeface="Calibri"/>
              </a:rPr>
              <a:t>Injection</a:t>
            </a:r>
            <a:r>
              <a:rPr lang="pt-BR" sz="2667" kern="0">
                <a:latin typeface="Calibri"/>
                <a:cs typeface="Calibri"/>
              </a:rPr>
              <a:t>, Cross-site </a:t>
            </a:r>
            <a:r>
              <a:rPr lang="pt-BR" sz="2667" kern="0" err="1">
                <a:latin typeface="Calibri"/>
                <a:cs typeface="Calibri"/>
              </a:rPr>
              <a:t>scripting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Regras default e customizadas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02915"/>
            <a:ext cx="4411133" cy="50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Ataques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DDoS</a:t>
            </a:r>
            <a:endParaRPr lang="en-US" sz="1867" kern="0" err="1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31" y="1710132"/>
            <a:ext cx="7467600" cy="49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 de proteção contra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para proteger aplicações que rodam na AWS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Categoria Standard e </a:t>
            </a:r>
            <a:r>
              <a:rPr lang="pt-BR" sz="2667" kern="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8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77" y="3917830"/>
            <a:ext cx="1480868" cy="1480868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5205136" y="1993039"/>
            <a:ext cx="4500112" cy="1768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pt-BR" sz="1867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Sem custo adicional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Proteção contra ataques </a:t>
            </a:r>
            <a:r>
              <a:rPr lang="pt-BR" sz="2667" kern="0" err="1">
                <a:latin typeface="Calibri"/>
                <a:cs typeface="Calibri"/>
              </a:rPr>
              <a:t>DDoS</a:t>
            </a:r>
            <a:r>
              <a:rPr lang="pt-BR" sz="2667" kern="0">
                <a:latin typeface="Calibri"/>
                <a:cs typeface="Calibri"/>
              </a:rPr>
              <a:t> mais comuns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Shield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74588" y="2526485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pago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diagnósticos detalhados de ataques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proteção para ataques mais elaborados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Fornece integração com AWS WAF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Ferramenta de segurança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Serviço gerenciado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Inspector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908054" y="2439727"/>
            <a:ext cx="8105439" cy="25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55" y="2407795"/>
            <a:ext cx="8360979" cy="28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5829" y="1983450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Detecção inteligente de ameaças no ambiente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Fontes: Logs DNS, VPC, Eventos </a:t>
            </a:r>
            <a:r>
              <a:rPr lang="pt-BR" sz="2667" kern="0" err="1">
                <a:latin typeface="Calibri"/>
                <a:cs typeface="Calibri"/>
              </a:rPr>
              <a:t>CLoudTrail</a:t>
            </a:r>
            <a:r>
              <a:rPr lang="pt-BR" sz="2667" kern="0">
                <a:latin typeface="Calibri"/>
                <a:cs typeface="Calibri"/>
              </a:rPr>
              <a:t>, registros no S3, dados em volumes EBS, atividades de login do RDS entre outras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Usa </a:t>
            </a:r>
            <a:r>
              <a:rPr lang="pt-BR" sz="2667" kern="0" err="1">
                <a:latin typeface="Calibri"/>
                <a:cs typeface="Calibri"/>
              </a:rPr>
              <a:t>Machine</a:t>
            </a:r>
            <a:r>
              <a:rPr lang="pt-BR" sz="2667" kern="0">
                <a:latin typeface="Calibri"/>
                <a:cs typeface="Calibri"/>
              </a:rPr>
              <a:t> Learning para prever atividades inesperadas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58709" y="643062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GuardDuty</a:t>
            </a:r>
            <a:endParaRPr lang="en-US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85" y="2152790"/>
            <a:ext cx="6530427" cy="40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Shield - https://aws.amazon.com/pt/shield/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AWS WAF - https://aws.amazon.com/pt/waf/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Inspector - https://aws.amazon.com/inspector/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que é Amazon Inspector - https://www.youtube.com/watch?v=wlQmeyZrYJk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Amazon </a:t>
            </a:r>
            <a:r>
              <a:rPr lang="en-US" sz="2667" b="1" u="sng" kern="0" err="1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GuardDuty</a:t>
            </a: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 - https://docs.aws.amazon.com/pt_br/guardduty/latest/ug/what-is-guardduty.html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5333" b="1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3222623" y="2104799"/>
            <a:ext cx="5753536" cy="34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5333" b="1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Arial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96" y="2719896"/>
            <a:ext cx="8511821" cy="32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</Words>
  <Application>Microsoft Office PowerPoint</Application>
  <PresentationFormat>Widescreen</PresentationFormat>
  <Paragraphs>268</Paragraphs>
  <Slides>78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Tema do Office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2023-04-05T12:46:52Z</dcterms:created>
  <dcterms:modified xsi:type="dcterms:W3CDTF">2025-04-07T04:17:57Z</dcterms:modified>
</cp:coreProperties>
</file>